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 id="2147483789" r:id="rId2"/>
  </p:sldMasterIdLst>
  <p:notesMasterIdLst>
    <p:notesMasterId r:id="rId21"/>
  </p:notesMasterIdLst>
  <p:sldIdLst>
    <p:sldId id="267" r:id="rId3"/>
    <p:sldId id="261" r:id="rId4"/>
    <p:sldId id="269" r:id="rId5"/>
    <p:sldId id="270" r:id="rId6"/>
    <p:sldId id="265" r:id="rId7"/>
    <p:sldId id="271" r:id="rId8"/>
    <p:sldId id="272" r:id="rId9"/>
    <p:sldId id="273" r:id="rId10"/>
    <p:sldId id="274" r:id="rId11"/>
    <p:sldId id="276" r:id="rId12"/>
    <p:sldId id="275" r:id="rId13"/>
    <p:sldId id="278" r:id="rId14"/>
    <p:sldId id="279" r:id="rId15"/>
    <p:sldId id="284" r:id="rId16"/>
    <p:sldId id="280" r:id="rId17"/>
    <p:sldId id="281" r:id="rId18"/>
    <p:sldId id="282"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7C6C1-AD53-49C5-8692-48E9ADC942E3}" type="datetimeFigureOut">
              <a:rPr lang="en-US" smtClean="0"/>
              <a:t>12/14/2017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51F62-D7D5-48A1-A578-73A2B695A29C}" type="slidenum">
              <a:rPr lang="en-US" smtClean="0"/>
              <a:t>‹#›</a:t>
            </a:fld>
            <a:endParaRPr lang="en-US"/>
          </a:p>
        </p:txBody>
      </p:sp>
    </p:spTree>
    <p:extLst>
      <p:ext uri="{BB962C8B-B14F-4D97-AF65-F5344CB8AC3E}">
        <p14:creationId xmlns:p14="http://schemas.microsoft.com/office/powerpoint/2010/main" val="2667982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extLst>
      <p:ext uri="{BB962C8B-B14F-4D97-AF65-F5344CB8AC3E}">
        <p14:creationId xmlns:p14="http://schemas.microsoft.com/office/powerpoint/2010/main" val="348097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extLst>
      <p:ext uri="{BB962C8B-B14F-4D97-AF65-F5344CB8AC3E}">
        <p14:creationId xmlns:p14="http://schemas.microsoft.com/office/powerpoint/2010/main" val="2140498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p>
        </p:txBody>
      </p:sp>
    </p:spTree>
    <p:extLst>
      <p:ext uri="{BB962C8B-B14F-4D97-AF65-F5344CB8AC3E}">
        <p14:creationId xmlns:p14="http://schemas.microsoft.com/office/powerpoint/2010/main" val="2026351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pPr>
              <a:defRPr/>
            </a:pPr>
            <a:fld id="{BE10BFEF-D157-46E7-9565-6C065A3194EC}"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3D644F3-0D7E-41E6-9303-98614C73063A}" type="slidenum">
              <a:rPr lang="en-US" altLang="en-US" smtClean="0"/>
              <a:pPr/>
              <a:t>‹#›</a:t>
            </a:fld>
            <a:endParaRPr lang="en-US"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3717301"/>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A52D71FF-F618-48C9-AFCD-F8E6DF2900C9}"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319823801"/>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A52D71FF-F618-48C9-AFCD-F8E6DF2900C9}"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1130035192"/>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D8BD707-D9CF-40AE-B4C6-C98DA3205C09}" type="datetimeFigureOut">
              <a:rPr lang="en-US" smtClean="0">
                <a:solidFill>
                  <a:prstClr val="black">
                    <a:tint val="75000"/>
                  </a:prstClr>
                </a:solidFill>
              </a:rPr>
              <a:pPr/>
              <a:t>12/14/2017</a:t>
            </a:fld>
            <a:endParaRPr lang="en-US">
              <a:solidFill>
                <a:prstClr val="black">
                  <a:tint val="75000"/>
                </a:prstClr>
              </a:solidFill>
            </a:endParaRPr>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pPr marL="50800">
              <a:lnSpc>
                <a:spcPts val="1245"/>
              </a:lnSpc>
            </a:pPr>
            <a:fld id="{81D60167-4931-47E6-BA6A-407CBD079E47}" type="slidenum">
              <a:rPr lang="en-US" smtClean="0"/>
              <a:pPr marL="50800">
                <a:lnSpc>
                  <a:spcPts val="1245"/>
                </a:lnSpc>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915391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2198825398"/>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D8BD707-D9CF-40AE-B4C6-C98DA3205C09}" type="datetimeFigureOut">
              <a:rPr lang="en-US" smtClean="0">
                <a:solidFill>
                  <a:prstClr val="black">
                    <a:tint val="75000"/>
                  </a:prstClr>
                </a:solidFill>
              </a:rPr>
              <a:pPr/>
              <a:t>12/14/2017</a:t>
            </a:fld>
            <a:endParaRPr lang="en-US">
              <a:solidFill>
                <a:prstClr val="black">
                  <a:tint val="75000"/>
                </a:prstClr>
              </a:solidFill>
            </a:endParaRPr>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pPr marL="50800">
              <a:lnSpc>
                <a:spcPts val="1245"/>
              </a:lnSpc>
            </a:pPr>
            <a:fld id="{81D60167-4931-47E6-BA6A-407CBD079E47}" type="slidenum">
              <a:rPr lang="en-US" smtClean="0"/>
              <a:pPr marL="50800">
                <a:lnSpc>
                  <a:spcPts val="1245"/>
                </a:lnSpc>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859944517"/>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12/14/2017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141885108"/>
      </p:ext>
    </p:extLst>
  </p:cSld>
  <p:clrMapOvr>
    <a:masterClrMapping/>
  </p:clrMapOvr>
  <p:transition spd="slow">
    <p:cover/>
  </p:transition>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12/14/2017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243870322"/>
      </p:ext>
    </p:extLst>
  </p:cSld>
  <p:clrMapOvr>
    <a:masterClrMapping/>
  </p:clrMapOvr>
  <p:transition spd="slow">
    <p:cover/>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12/14/2017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316316138"/>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12/14/2017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4258098270"/>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1D8BD707-D9CF-40AE-B4C6-C98DA3205C09}" type="datetimeFigureOut">
              <a:rPr lang="en-US" smtClean="0">
                <a:solidFill>
                  <a:prstClr val="black">
                    <a:tint val="75000"/>
                  </a:prstClr>
                </a:solidFill>
              </a:rPr>
              <a:pPr/>
              <a:t>12/14/2017</a:t>
            </a:fld>
            <a:endParaRPr lang="en-US">
              <a:solidFill>
                <a:prstClr val="black">
                  <a:tint val="75000"/>
                </a:prstClr>
              </a:solidFill>
            </a:endParaRPr>
          </a:p>
        </p:txBody>
      </p:sp>
      <p:sp>
        <p:nvSpPr>
          <p:cNvPr id="6" name="Footer Placeholder 5"/>
          <p:cNvSpPr>
            <a:spLocks noGrp="1"/>
          </p:cNvSpPr>
          <p:nvPr>
            <p:ph type="ftr" sz="quarter" idx="11"/>
          </p:nvPr>
        </p:nvSpPr>
        <p:spPr>
          <a:xfrm>
            <a:off x="2103620" y="6375679"/>
            <a:ext cx="3482179" cy="345796"/>
          </a:xfr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5691014" y="6375679"/>
            <a:ext cx="1232456" cy="345796"/>
          </a:xfrm>
        </p:spPr>
        <p:txBody>
          <a:bodyPr/>
          <a:lstStyle/>
          <a:p>
            <a:pPr marL="50800">
              <a:lnSpc>
                <a:spcPts val="1245"/>
              </a:lnSpc>
            </a:pPr>
            <a:fld id="{81D60167-4931-47E6-BA6A-407CBD079E47}" type="slidenum">
              <a:rPr lang="en-US" smtClean="0"/>
              <a:pPr marL="50800">
                <a:lnSpc>
                  <a:spcPts val="1245"/>
                </a:lnSpc>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96702009"/>
      </p:ext>
    </p:extLst>
  </p:cSld>
  <p:clrMapOvr>
    <a:masterClrMapping/>
  </p:clrMapOvr>
  <p:transition spd="slow">
    <p:cover/>
  </p:transition>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0DF8290E-DB38-4887-8EAC-204E612CA51C}"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FF3CE8-B414-4017-A1E3-A1E64153C343}" type="slidenum">
              <a:rPr lang="en-US" altLang="en-US" smtClean="0"/>
              <a:pPr/>
              <a:t>‹#›</a:t>
            </a:fld>
            <a:endParaRPr lang="en-US" altLang="en-US"/>
          </a:p>
        </p:txBody>
      </p:sp>
    </p:spTree>
    <p:extLst>
      <p:ext uri="{BB962C8B-B14F-4D97-AF65-F5344CB8AC3E}">
        <p14:creationId xmlns:p14="http://schemas.microsoft.com/office/powerpoint/2010/main" val="175603163"/>
      </p:ext>
    </p:extLst>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1D8BD707-D9CF-40AE-B4C6-C98DA3205C09}" type="datetimeFigureOut">
              <a:rPr lang="en-US" smtClean="0">
                <a:solidFill>
                  <a:prstClr val="black">
                    <a:tint val="75000"/>
                  </a:prstClr>
                </a:solidFill>
              </a:rPr>
              <a:pPr/>
              <a:t>12/14/2017</a:t>
            </a:fld>
            <a:endParaRPr lang="en-US">
              <a:solidFill>
                <a:prstClr val="black">
                  <a:tint val="75000"/>
                </a:prstClr>
              </a:solidFill>
            </a:endParaRPr>
          </a:p>
        </p:txBody>
      </p:sp>
      <p:sp>
        <p:nvSpPr>
          <p:cNvPr id="6" name="Footer Placeholder 5"/>
          <p:cNvSpPr>
            <a:spLocks noGrp="1"/>
          </p:cNvSpPr>
          <p:nvPr>
            <p:ph type="ftr" sz="quarter" idx="11"/>
          </p:nvPr>
        </p:nvSpPr>
        <p:spPr>
          <a:xfrm>
            <a:off x="2103621" y="6375679"/>
            <a:ext cx="3482178" cy="345796"/>
          </a:xfr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5687568" y="6375679"/>
            <a:ext cx="1234440" cy="345796"/>
          </a:xfrm>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3511967580"/>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2599464456"/>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marL="50800">
              <a:lnSpc>
                <a:spcPts val="1245"/>
              </a:lnSpc>
            </a:pPr>
            <a:fld id="{81D60167-4931-47E6-BA6A-407CBD079E47}" type="slidenum">
              <a:rPr lang="en-US" smtClean="0"/>
              <a:pPr marL="50800">
                <a:lnSpc>
                  <a:spcPts val="1245"/>
                </a:lnSpc>
              </a:pPr>
              <a:t>‹#›</a:t>
            </a:fld>
            <a:endParaRPr lang="en-US" dirty="0"/>
          </a:p>
        </p:txBody>
      </p:sp>
    </p:spTree>
    <p:extLst>
      <p:ext uri="{BB962C8B-B14F-4D97-AF65-F5344CB8AC3E}">
        <p14:creationId xmlns:p14="http://schemas.microsoft.com/office/powerpoint/2010/main" val="3190058223"/>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pPr>
              <a:defRPr/>
            </a:pPr>
            <a:fld id="{A52D71FF-F618-48C9-AFCD-F8E6DF2900C9}"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129694375"/>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6EC1A162-0F2D-40E9-BFEC-D3E92C7F3812}"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EB68103-3042-4771-80BA-090D698A7320}" type="slidenum">
              <a:rPr lang="en-US" altLang="en-US" smtClean="0"/>
              <a:pPr/>
              <a:t>‹#›</a:t>
            </a:fld>
            <a:endParaRPr lang="en-US" altLang="en-US"/>
          </a:p>
        </p:txBody>
      </p:sp>
    </p:spTree>
    <p:extLst>
      <p:ext uri="{BB962C8B-B14F-4D97-AF65-F5344CB8AC3E}">
        <p14:creationId xmlns:p14="http://schemas.microsoft.com/office/powerpoint/2010/main" val="2752710188"/>
      </p:ext>
    </p:extLst>
  </p:cSld>
  <p:clrMapOvr>
    <a:masterClrMapping/>
  </p:clrMapOvr>
  <p:transition spd="slow">
    <p:cover/>
  </p:transition>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A52D71FF-F618-48C9-AFCD-F8E6DF2900C9}"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25416822"/>
      </p:ext>
    </p:extLst>
  </p:cSld>
  <p:clrMapOvr>
    <a:masterClrMapping/>
  </p:clrMapOvr>
  <p:transition spd="slow">
    <p:cover/>
  </p:transition>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A89841B2-9FB8-4BFE-AF05-EF18E8ED3B71}"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4ED675-3BF2-4CE0-A5FC-C4EDF72AB342}" type="slidenum">
              <a:rPr lang="en-US" altLang="en-US" smtClean="0"/>
              <a:pPr/>
              <a:t>‹#›</a:t>
            </a:fld>
            <a:endParaRPr lang="en-US" altLang="en-US"/>
          </a:p>
        </p:txBody>
      </p:sp>
    </p:spTree>
    <p:extLst>
      <p:ext uri="{BB962C8B-B14F-4D97-AF65-F5344CB8AC3E}">
        <p14:creationId xmlns:p14="http://schemas.microsoft.com/office/powerpoint/2010/main" val="3689056064"/>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A978141-4AD6-4EA0-82C8-C24CB72F0BA5}"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C545D0D-227A-4F42-BC7B-42D4F251FD13}" type="slidenum">
              <a:rPr lang="en-US" altLang="en-US" smtClean="0"/>
              <a:pPr/>
              <a:t>‹#›</a:t>
            </a:fld>
            <a:endParaRPr lang="en-US" altLang="en-US"/>
          </a:p>
        </p:txBody>
      </p:sp>
    </p:spTree>
    <p:extLst>
      <p:ext uri="{BB962C8B-B14F-4D97-AF65-F5344CB8AC3E}">
        <p14:creationId xmlns:p14="http://schemas.microsoft.com/office/powerpoint/2010/main" val="4099404662"/>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pPr>
              <a:defRPr/>
            </a:pPr>
            <a:fld id="{A52D71FF-F618-48C9-AFCD-F8E6DF2900C9}"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6" name="Footer Placeholder 5"/>
          <p:cNvSpPr>
            <a:spLocks noGrp="1"/>
          </p:cNvSpPr>
          <p:nvPr>
            <p:ph type="ftr" sz="quarter" idx="11"/>
          </p:nvPr>
        </p:nvSpPr>
        <p:spPr>
          <a:xfrm>
            <a:off x="2103620" y="6375679"/>
            <a:ext cx="3482179" cy="345796"/>
          </a:xfrm>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a:xfrm>
            <a:off x="5691014" y="6375679"/>
            <a:ext cx="1232456" cy="345796"/>
          </a:xfrm>
        </p:spPr>
        <p:txBody>
          <a:body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5602165"/>
      </p:ext>
    </p:extLst>
  </p:cSld>
  <p:clrMapOvr>
    <a:masterClrMapping/>
  </p:clrMapOvr>
  <p:transition spd="slow">
    <p:cover/>
  </p:transition>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pPr>
              <a:defRPr/>
            </a:pPr>
            <a:fld id="{A52D71FF-F618-48C9-AFCD-F8E6DF2900C9}"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6" name="Footer Placeholder 5"/>
          <p:cNvSpPr>
            <a:spLocks noGrp="1"/>
          </p:cNvSpPr>
          <p:nvPr>
            <p:ph type="ftr" sz="quarter" idx="11"/>
          </p:nvPr>
        </p:nvSpPr>
        <p:spPr>
          <a:xfrm>
            <a:off x="2103621" y="6375679"/>
            <a:ext cx="3482178" cy="345796"/>
          </a:xfrm>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a:xfrm>
            <a:off x="5687568" y="6375679"/>
            <a:ext cx="1234440" cy="345796"/>
          </a:xfrm>
        </p:spPr>
        <p:txBody>
          <a:body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2702659602"/>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pPr>
              <a:defRPr/>
            </a:pPr>
            <a:fld id="{A52D71FF-F618-48C9-AFCD-F8E6DF2900C9}"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399633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spd="slow">
    <p:cover/>
  </p:transition>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pPr>
              <a:defRPr/>
            </a:pPr>
            <a:fld id="{A52D71FF-F618-48C9-AFCD-F8E6DF2900C9}" type="datetimeFigureOut">
              <a:rPr lang="en-US" smtClean="0">
                <a:solidFill>
                  <a:prstClr val="black">
                    <a:tint val="75000"/>
                  </a:prstClr>
                </a:solidFill>
              </a:rPr>
              <a:pPr>
                <a:defRPr/>
              </a:pPr>
              <a:t>12/14/2017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pPr fontAlgn="base">
              <a:spcBef>
                <a:spcPct val="0"/>
              </a:spcBef>
              <a:spcAft>
                <a:spcPct val="0"/>
              </a:spcAft>
            </a:pPr>
            <a:fld id="{091682EF-2F98-45A7-A7FC-AC166C508549}"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0186318"/>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ransition spd="slow">
    <p:cover/>
  </p:transition>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8184" y="957430"/>
            <a:ext cx="6927925" cy="5900569"/>
          </a:xfrm>
          <a:prstGeom prst="rect">
            <a:avLst/>
          </a:prstGeom>
        </p:spPr>
      </p:pic>
      <p:pic>
        <p:nvPicPr>
          <p:cNvPr id="5" name="Picture 4"/>
          <p:cNvPicPr>
            <a:picLocks noChangeAspect="1"/>
          </p:cNvPicPr>
          <p:nvPr/>
        </p:nvPicPr>
        <p:blipFill>
          <a:blip r:embed="rId3"/>
          <a:stretch>
            <a:fillRect/>
          </a:stretch>
        </p:blipFill>
        <p:spPr>
          <a:xfrm>
            <a:off x="7519595" y="3259567"/>
            <a:ext cx="4390409" cy="3598433"/>
          </a:xfrm>
          <a:prstGeom prst="rect">
            <a:avLst/>
          </a:prstGeom>
        </p:spPr>
      </p:pic>
      <p:pic>
        <p:nvPicPr>
          <p:cNvPr id="6" name="Picture 5"/>
          <p:cNvPicPr>
            <a:picLocks noChangeAspect="1"/>
          </p:cNvPicPr>
          <p:nvPr/>
        </p:nvPicPr>
        <p:blipFill>
          <a:blip r:embed="rId4"/>
          <a:stretch>
            <a:fillRect/>
          </a:stretch>
        </p:blipFill>
        <p:spPr>
          <a:xfrm>
            <a:off x="7627172" y="1089580"/>
            <a:ext cx="2323652" cy="2118886"/>
          </a:xfrm>
          <a:prstGeom prst="rect">
            <a:avLst/>
          </a:prstGeom>
        </p:spPr>
      </p:pic>
    </p:spTree>
    <p:extLst>
      <p:ext uri="{BB962C8B-B14F-4D97-AF65-F5344CB8AC3E}">
        <p14:creationId xmlns:p14="http://schemas.microsoft.com/office/powerpoint/2010/main" val="3714466806"/>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72460" y="290456"/>
            <a:ext cx="8004049" cy="6352390"/>
          </a:xfrm>
          <a:prstGeom prst="rect">
            <a:avLst/>
          </a:prstGeom>
        </p:spPr>
      </p:pic>
    </p:spTree>
    <p:extLst>
      <p:ext uri="{BB962C8B-B14F-4D97-AF65-F5344CB8AC3E}">
        <p14:creationId xmlns:p14="http://schemas.microsoft.com/office/powerpoint/2010/main" val="725983330"/>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5876" y="354382"/>
            <a:ext cx="9144793" cy="6041660"/>
          </a:xfrm>
          <a:prstGeom prst="rect">
            <a:avLst/>
          </a:prstGeom>
        </p:spPr>
      </p:pic>
    </p:spTree>
    <p:extLst>
      <p:ext uri="{BB962C8B-B14F-4D97-AF65-F5344CB8AC3E}">
        <p14:creationId xmlns:p14="http://schemas.microsoft.com/office/powerpoint/2010/main" val="697777034"/>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25921" y="2382995"/>
            <a:ext cx="6504996" cy="4200508"/>
          </a:xfrm>
          <a:prstGeom prst="rect">
            <a:avLst/>
          </a:prstGeom>
        </p:spPr>
      </p:pic>
      <p:pic>
        <p:nvPicPr>
          <p:cNvPr id="6" name="Picture 5"/>
          <p:cNvPicPr>
            <a:picLocks noChangeAspect="1"/>
          </p:cNvPicPr>
          <p:nvPr/>
        </p:nvPicPr>
        <p:blipFill>
          <a:blip r:embed="rId3"/>
          <a:stretch>
            <a:fillRect/>
          </a:stretch>
        </p:blipFill>
        <p:spPr>
          <a:xfrm>
            <a:off x="8530917" y="2382995"/>
            <a:ext cx="2304488" cy="2975106"/>
          </a:xfrm>
          <a:prstGeom prst="rect">
            <a:avLst/>
          </a:prstGeom>
        </p:spPr>
      </p:pic>
      <p:pic>
        <p:nvPicPr>
          <p:cNvPr id="8" name="Picture 7"/>
          <p:cNvPicPr>
            <a:picLocks noChangeAspect="1"/>
          </p:cNvPicPr>
          <p:nvPr/>
        </p:nvPicPr>
        <p:blipFill>
          <a:blip r:embed="rId4"/>
          <a:stretch>
            <a:fillRect/>
          </a:stretch>
        </p:blipFill>
        <p:spPr>
          <a:xfrm>
            <a:off x="3251613" y="1428577"/>
            <a:ext cx="5602710" cy="859611"/>
          </a:xfrm>
          <a:prstGeom prst="rect">
            <a:avLst/>
          </a:prstGeom>
        </p:spPr>
      </p:pic>
      <p:pic>
        <p:nvPicPr>
          <p:cNvPr id="3" name="Picture 2"/>
          <p:cNvPicPr>
            <a:picLocks noChangeAspect="1"/>
          </p:cNvPicPr>
          <p:nvPr/>
        </p:nvPicPr>
        <p:blipFill>
          <a:blip r:embed="rId5"/>
          <a:stretch>
            <a:fillRect/>
          </a:stretch>
        </p:blipFill>
        <p:spPr>
          <a:xfrm>
            <a:off x="2955931" y="463165"/>
            <a:ext cx="6194073" cy="1072989"/>
          </a:xfrm>
          <a:prstGeom prst="rect">
            <a:avLst/>
          </a:prstGeom>
        </p:spPr>
      </p:pic>
    </p:spTree>
    <p:extLst>
      <p:ext uri="{BB962C8B-B14F-4D97-AF65-F5344CB8AC3E}">
        <p14:creationId xmlns:p14="http://schemas.microsoft.com/office/powerpoint/2010/main" val="77455714"/>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71581" y="1048652"/>
            <a:ext cx="4121253" cy="3785944"/>
          </a:xfrm>
          <a:prstGeom prst="rect">
            <a:avLst/>
          </a:prstGeom>
        </p:spPr>
      </p:pic>
      <p:sp>
        <p:nvSpPr>
          <p:cNvPr id="5" name="Rectangle 4"/>
          <p:cNvSpPr/>
          <p:nvPr/>
        </p:nvSpPr>
        <p:spPr>
          <a:xfrm>
            <a:off x="2940423" y="4992473"/>
            <a:ext cx="6096000" cy="1569660"/>
          </a:xfrm>
          <a:prstGeom prst="rect">
            <a:avLst/>
          </a:prstGeom>
          <a:solidFill>
            <a:schemeClr val="accent4">
              <a:lumMod val="75000"/>
            </a:schemeClr>
          </a:solidFill>
        </p:spPr>
        <p:txBody>
          <a:bodyPr>
            <a:spAutoFit/>
          </a:bodyPr>
          <a:lstStyle/>
          <a:p>
            <a:r>
              <a:rPr lang="en-US" sz="1600" dirty="0">
                <a:solidFill>
                  <a:schemeClr val="bg1"/>
                </a:solidFill>
                <a:latin typeface="Georgia" panose="02040502050405020303" pitchFamily="18" charset="0"/>
              </a:rPr>
              <a:t>In the world of IoT, even the cows will be connected  and monitored. Sensors are implanted in the ears of cattle.  This allows farmers to monitor cows’ health and track their  movements, ensuring a healthier, more plentiful supply of  milk and meat for people to consume. On average, </a:t>
            </a:r>
            <a:r>
              <a:rPr lang="en-US" sz="1600" dirty="0" smtClean="0">
                <a:solidFill>
                  <a:schemeClr val="bg1"/>
                </a:solidFill>
                <a:latin typeface="Georgia" panose="02040502050405020303" pitchFamily="18" charset="0"/>
              </a:rPr>
              <a:t>each cow generates about 200 MB of information </a:t>
            </a:r>
            <a:r>
              <a:rPr lang="en-US" sz="1600" dirty="0" smtClean="0">
                <a:solidFill>
                  <a:schemeClr val="bg1"/>
                </a:solidFill>
                <a:latin typeface="Georgia" panose="02040502050405020303" pitchFamily="18" charset="0"/>
              </a:rPr>
              <a:t>per  year</a:t>
            </a:r>
            <a:endParaRPr lang="en-US" sz="1600" dirty="0">
              <a:solidFill>
                <a:schemeClr val="bg1"/>
              </a:solidFill>
              <a:latin typeface="Georgia" panose="02040502050405020303" pitchFamily="18" charset="0"/>
            </a:endParaRPr>
          </a:p>
        </p:txBody>
      </p:sp>
      <p:pic>
        <p:nvPicPr>
          <p:cNvPr id="7" name="Picture 6"/>
          <p:cNvPicPr>
            <a:picLocks noChangeAspect="1"/>
          </p:cNvPicPr>
          <p:nvPr/>
        </p:nvPicPr>
        <p:blipFill>
          <a:blip r:embed="rId3"/>
          <a:stretch>
            <a:fillRect/>
          </a:stretch>
        </p:blipFill>
        <p:spPr>
          <a:xfrm>
            <a:off x="2866736" y="201126"/>
            <a:ext cx="6169687" cy="969348"/>
          </a:xfrm>
          <a:prstGeom prst="rect">
            <a:avLst/>
          </a:prstGeom>
        </p:spPr>
      </p:pic>
    </p:spTree>
    <p:extLst>
      <p:ext uri="{BB962C8B-B14F-4D97-AF65-F5344CB8AC3E}">
        <p14:creationId xmlns:p14="http://schemas.microsoft.com/office/powerpoint/2010/main" val="1958856198"/>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3603" y="280143"/>
            <a:ext cx="9144793" cy="6297714"/>
          </a:xfrm>
          <a:prstGeom prst="rect">
            <a:avLst/>
          </a:prstGeom>
        </p:spPr>
      </p:pic>
    </p:spTree>
    <p:extLst>
      <p:ext uri="{BB962C8B-B14F-4D97-AF65-F5344CB8AC3E}">
        <p14:creationId xmlns:p14="http://schemas.microsoft.com/office/powerpoint/2010/main" val="1469925789"/>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41936" y="174026"/>
            <a:ext cx="9144793" cy="5699649"/>
          </a:xfrm>
          <a:prstGeom prst="rect">
            <a:avLst/>
          </a:prstGeom>
          <a:noFill/>
          <a:ln>
            <a:noFill/>
          </a:ln>
        </p:spPr>
      </p:pic>
      <p:pic>
        <p:nvPicPr>
          <p:cNvPr id="6" name="Picture 5"/>
          <p:cNvPicPr>
            <a:picLocks noChangeAspect="1"/>
          </p:cNvPicPr>
          <p:nvPr/>
        </p:nvPicPr>
        <p:blipFill>
          <a:blip r:embed="rId3"/>
          <a:stretch>
            <a:fillRect/>
          </a:stretch>
        </p:blipFill>
        <p:spPr>
          <a:xfrm>
            <a:off x="2759811" y="6078071"/>
            <a:ext cx="5596613" cy="676510"/>
          </a:xfrm>
          <a:prstGeom prst="rect">
            <a:avLst/>
          </a:prstGeom>
        </p:spPr>
      </p:pic>
    </p:spTree>
    <p:extLst>
      <p:ext uri="{BB962C8B-B14F-4D97-AF65-F5344CB8AC3E}">
        <p14:creationId xmlns:p14="http://schemas.microsoft.com/office/powerpoint/2010/main" val="899888912"/>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2789" y="1331924"/>
            <a:ext cx="8443692" cy="5334462"/>
          </a:xfrm>
          <a:prstGeom prst="rect">
            <a:avLst/>
          </a:prstGeom>
        </p:spPr>
      </p:pic>
      <p:pic>
        <p:nvPicPr>
          <p:cNvPr id="5" name="Picture 4"/>
          <p:cNvPicPr>
            <a:picLocks noChangeAspect="1"/>
          </p:cNvPicPr>
          <p:nvPr/>
        </p:nvPicPr>
        <p:blipFill>
          <a:blip r:embed="rId3"/>
          <a:stretch>
            <a:fillRect/>
          </a:stretch>
        </p:blipFill>
        <p:spPr>
          <a:xfrm>
            <a:off x="2764408" y="483873"/>
            <a:ext cx="7071973" cy="963251"/>
          </a:xfrm>
          <a:prstGeom prst="rect">
            <a:avLst/>
          </a:prstGeom>
        </p:spPr>
      </p:pic>
    </p:spTree>
    <p:extLst>
      <p:ext uri="{BB962C8B-B14F-4D97-AF65-F5344CB8AC3E}">
        <p14:creationId xmlns:p14="http://schemas.microsoft.com/office/powerpoint/2010/main" val="4055747799"/>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3603" y="280143"/>
            <a:ext cx="9144793" cy="6297714"/>
          </a:xfrm>
          <a:prstGeom prst="rect">
            <a:avLst/>
          </a:prstGeom>
        </p:spPr>
      </p:pic>
    </p:spTree>
    <p:extLst>
      <p:ext uri="{BB962C8B-B14F-4D97-AF65-F5344CB8AC3E}">
        <p14:creationId xmlns:p14="http://schemas.microsoft.com/office/powerpoint/2010/main" val="2556783089"/>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355610" y="2752285"/>
            <a:ext cx="5480779" cy="1353429"/>
          </a:xfrm>
          <a:prstGeom prst="rect">
            <a:avLst/>
          </a:prstGeom>
        </p:spPr>
      </p:pic>
    </p:spTree>
    <p:extLst>
      <p:ext uri="{BB962C8B-B14F-4D97-AF65-F5344CB8AC3E}">
        <p14:creationId xmlns:p14="http://schemas.microsoft.com/office/powerpoint/2010/main" val="3128331773"/>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9694" y="150607"/>
            <a:ext cx="4295140" cy="635000"/>
          </a:xfrm>
          <a:prstGeom prst="rect">
            <a:avLst/>
          </a:prstGeom>
        </p:spPr>
        <p:txBody>
          <a:bodyPr vert="horz" wrap="square" lIns="0" tIns="12065" rIns="0" bIns="0" rtlCol="0">
            <a:spAutoFit/>
          </a:bodyPr>
          <a:lstStyle/>
          <a:p>
            <a:pPr marL="12700">
              <a:spcBef>
                <a:spcPts val="95"/>
              </a:spcBef>
            </a:pPr>
            <a:r>
              <a:rPr sz="4000" b="1" spc="-10" dirty="0">
                <a:latin typeface="Calibri"/>
                <a:cs typeface="Calibri"/>
              </a:rPr>
              <a:t>Plan </a:t>
            </a:r>
            <a:r>
              <a:rPr sz="4000" b="1" spc="-5" dirty="0">
                <a:latin typeface="Calibri"/>
                <a:cs typeface="Calibri"/>
              </a:rPr>
              <a:t>of</a:t>
            </a:r>
            <a:r>
              <a:rPr sz="4000" b="1" spc="-30" dirty="0">
                <a:latin typeface="Calibri"/>
                <a:cs typeface="Calibri"/>
              </a:rPr>
              <a:t> </a:t>
            </a:r>
            <a:r>
              <a:rPr sz="4000" b="1" spc="-20" dirty="0">
                <a:latin typeface="Calibri"/>
                <a:cs typeface="Calibri"/>
              </a:rPr>
              <a:t>Presentation</a:t>
            </a:r>
            <a:endParaRPr sz="4000" dirty="0">
              <a:latin typeface="Calibri"/>
              <a:cs typeface="Calibri"/>
            </a:endParaRPr>
          </a:p>
        </p:txBody>
      </p:sp>
      <p:sp>
        <p:nvSpPr>
          <p:cNvPr id="4" name="object 4"/>
          <p:cNvSpPr txBox="1"/>
          <p:nvPr/>
        </p:nvSpPr>
        <p:spPr>
          <a:xfrm>
            <a:off x="10277475" y="6586883"/>
            <a:ext cx="119380" cy="461665"/>
          </a:xfrm>
          <a:prstGeom prst="rect">
            <a:avLst/>
          </a:prstGeom>
        </p:spPr>
        <p:txBody>
          <a:bodyPr vert="horz" wrap="square" lIns="0" tIns="0" rIns="0" bIns="0" rtlCol="0">
            <a:spAutoFit/>
          </a:bodyPr>
          <a:lstStyle/>
          <a:p>
            <a:pPr marL="25400">
              <a:lnSpc>
                <a:spcPts val="1230"/>
              </a:lnSpc>
            </a:pPr>
            <a:fld id="{81D60167-4931-47E6-BA6A-407CBD079E47}" type="slidenum">
              <a:rPr sz="1200" dirty="0">
                <a:solidFill>
                  <a:srgbClr val="FFFFFF"/>
                </a:solidFill>
                <a:latin typeface="Corbel"/>
                <a:cs typeface="Corbel"/>
              </a:rPr>
              <a:pPr marL="25400">
                <a:lnSpc>
                  <a:spcPts val="1230"/>
                </a:lnSpc>
              </a:pPr>
              <a:t>2</a:t>
            </a:fld>
            <a:endParaRPr sz="1200">
              <a:solidFill>
                <a:prstClr val="black"/>
              </a:solidFill>
              <a:latin typeface="Corbel"/>
              <a:cs typeface="Corbel"/>
            </a:endParaRPr>
          </a:p>
        </p:txBody>
      </p:sp>
      <p:sp>
        <p:nvSpPr>
          <p:cNvPr id="3" name="object 3"/>
          <p:cNvSpPr txBox="1"/>
          <p:nvPr/>
        </p:nvSpPr>
        <p:spPr>
          <a:xfrm>
            <a:off x="2455545" y="1530926"/>
            <a:ext cx="6777990" cy="4408899"/>
          </a:xfrm>
          <a:prstGeom prst="rect">
            <a:avLst/>
          </a:prstGeom>
        </p:spPr>
        <p:txBody>
          <a:bodyPr vert="horz" wrap="square" lIns="0" tIns="195580" rIns="0" bIns="0" rtlCol="0">
            <a:spAutoFit/>
          </a:bodyPr>
          <a:lstStyle/>
          <a:p>
            <a:pPr marL="287020" indent="-274320">
              <a:spcBef>
                <a:spcPts val="1540"/>
              </a:spcBef>
              <a:buClr>
                <a:srgbClr val="FF00FF"/>
              </a:buClr>
              <a:buSzPct val="93750"/>
              <a:buFont typeface="Wingdings"/>
              <a:buChar char=""/>
              <a:tabLst>
                <a:tab pos="287655" algn="l"/>
              </a:tabLst>
            </a:pPr>
            <a:r>
              <a:rPr sz="2400" dirty="0">
                <a:solidFill>
                  <a:srgbClr val="0000FF"/>
                </a:solidFill>
                <a:latin typeface="Georgia" panose="02040502050405020303" pitchFamily="18" charset="0"/>
                <a:cs typeface="Constantia"/>
              </a:rPr>
              <a:t>What is </a:t>
            </a:r>
            <a:r>
              <a:rPr sz="2400" spc="-10" dirty="0">
                <a:solidFill>
                  <a:srgbClr val="0000FF"/>
                </a:solidFill>
                <a:latin typeface="Georgia" panose="02040502050405020303" pitchFamily="18" charset="0"/>
                <a:cs typeface="Constantia"/>
              </a:rPr>
              <a:t>Internet </a:t>
            </a:r>
            <a:r>
              <a:rPr sz="2400" spc="-5" dirty="0">
                <a:solidFill>
                  <a:srgbClr val="0000FF"/>
                </a:solidFill>
                <a:latin typeface="Georgia" panose="02040502050405020303" pitchFamily="18" charset="0"/>
                <a:cs typeface="Constantia"/>
              </a:rPr>
              <a:t>of</a:t>
            </a:r>
            <a:r>
              <a:rPr sz="2400" spc="-220" dirty="0">
                <a:solidFill>
                  <a:srgbClr val="0000FF"/>
                </a:solidFill>
                <a:latin typeface="Georgia" panose="02040502050405020303" pitchFamily="18" charset="0"/>
                <a:cs typeface="Constantia"/>
              </a:rPr>
              <a:t> </a:t>
            </a:r>
            <a:r>
              <a:rPr sz="2400" spc="-5" dirty="0">
                <a:solidFill>
                  <a:srgbClr val="0000FF"/>
                </a:solidFill>
                <a:latin typeface="Georgia" panose="02040502050405020303" pitchFamily="18" charset="0"/>
                <a:cs typeface="Constantia"/>
              </a:rPr>
              <a:t>Things?</a:t>
            </a:r>
            <a:endParaRPr sz="2400" dirty="0">
              <a:solidFill>
                <a:prstClr val="black"/>
              </a:solidFill>
              <a:latin typeface="Georgia" panose="02040502050405020303" pitchFamily="18" charset="0"/>
              <a:cs typeface="Constantia"/>
            </a:endParaRPr>
          </a:p>
          <a:p>
            <a:pPr marL="287020" indent="-274320">
              <a:spcBef>
                <a:spcPts val="1440"/>
              </a:spcBef>
              <a:buClr>
                <a:srgbClr val="FF00FF"/>
              </a:buClr>
              <a:buSzPct val="93750"/>
              <a:buFont typeface="Wingdings"/>
              <a:buChar char=""/>
              <a:tabLst>
                <a:tab pos="287655" algn="l"/>
              </a:tabLst>
            </a:pPr>
            <a:r>
              <a:rPr lang="en-US" sz="2400" spc="-40" dirty="0">
                <a:solidFill>
                  <a:srgbClr val="0000FF"/>
                </a:solidFill>
                <a:latin typeface="Georgia" panose="02040502050405020303" pitchFamily="18" charset="0"/>
                <a:cs typeface="Constantia"/>
              </a:rPr>
              <a:t>History of IoT</a:t>
            </a:r>
          </a:p>
          <a:p>
            <a:pPr marL="287020" indent="-274320">
              <a:spcBef>
                <a:spcPts val="1440"/>
              </a:spcBef>
              <a:buClr>
                <a:srgbClr val="FF00FF"/>
              </a:buClr>
              <a:buSzPct val="93750"/>
              <a:buFont typeface="Wingdings"/>
              <a:buChar char=""/>
              <a:tabLst>
                <a:tab pos="287655" algn="l"/>
              </a:tabLst>
            </a:pPr>
            <a:r>
              <a:rPr sz="2400" spc="-40" dirty="0" smtClean="0">
                <a:solidFill>
                  <a:srgbClr val="0000FF"/>
                </a:solidFill>
                <a:latin typeface="Georgia" panose="02040502050405020303" pitchFamily="18" charset="0"/>
                <a:cs typeface="Constantia"/>
              </a:rPr>
              <a:t>How </a:t>
            </a:r>
            <a:r>
              <a:rPr sz="2400" spc="-20" dirty="0">
                <a:solidFill>
                  <a:srgbClr val="0000FF"/>
                </a:solidFill>
                <a:latin typeface="Georgia" panose="02040502050405020303" pitchFamily="18" charset="0"/>
                <a:cs typeface="Constantia"/>
              </a:rPr>
              <a:t>IoT</a:t>
            </a:r>
            <a:r>
              <a:rPr sz="2400" spc="-95" dirty="0">
                <a:solidFill>
                  <a:srgbClr val="0000FF"/>
                </a:solidFill>
                <a:latin typeface="Georgia" panose="02040502050405020303" pitchFamily="18" charset="0"/>
                <a:cs typeface="Constantia"/>
              </a:rPr>
              <a:t> </a:t>
            </a:r>
            <a:r>
              <a:rPr sz="2400" spc="-35" dirty="0">
                <a:solidFill>
                  <a:srgbClr val="0000FF"/>
                </a:solidFill>
                <a:latin typeface="Georgia" panose="02040502050405020303" pitchFamily="18" charset="0"/>
                <a:cs typeface="Constantia"/>
              </a:rPr>
              <a:t>Works</a:t>
            </a:r>
            <a:r>
              <a:rPr sz="2400" spc="-35" dirty="0" smtClean="0">
                <a:solidFill>
                  <a:srgbClr val="0000FF"/>
                </a:solidFill>
                <a:latin typeface="Georgia" panose="02040502050405020303" pitchFamily="18" charset="0"/>
                <a:cs typeface="Constantia"/>
              </a:rPr>
              <a:t>?</a:t>
            </a:r>
            <a:r>
              <a:rPr lang="en-US" sz="2400" spc="-40" dirty="0">
                <a:solidFill>
                  <a:srgbClr val="0000FF"/>
                </a:solidFill>
                <a:latin typeface="Georgia" panose="02040502050405020303" pitchFamily="18" charset="0"/>
                <a:cs typeface="Constantia"/>
              </a:rPr>
              <a:t> </a:t>
            </a:r>
            <a:endParaRPr lang="en-US" sz="2400" spc="-40" dirty="0" smtClean="0">
              <a:solidFill>
                <a:srgbClr val="0000FF"/>
              </a:solidFill>
              <a:latin typeface="Georgia" panose="02040502050405020303" pitchFamily="18" charset="0"/>
              <a:cs typeface="Constantia"/>
            </a:endParaRPr>
          </a:p>
          <a:p>
            <a:pPr marL="287020" indent="-274320">
              <a:spcBef>
                <a:spcPts val="1440"/>
              </a:spcBef>
              <a:buClr>
                <a:srgbClr val="FF00FF"/>
              </a:buClr>
              <a:buSzPct val="93750"/>
              <a:buFont typeface="Wingdings"/>
              <a:buChar char=""/>
              <a:tabLst>
                <a:tab pos="287655" algn="l"/>
              </a:tabLst>
            </a:pPr>
            <a:r>
              <a:rPr lang="en-US" sz="2400" spc="-15" dirty="0" smtClean="0">
                <a:solidFill>
                  <a:srgbClr val="0000FF"/>
                </a:solidFill>
                <a:latin typeface="Georgia" panose="02040502050405020303" pitchFamily="18" charset="0"/>
                <a:cs typeface="Constantia"/>
              </a:rPr>
              <a:t>Current </a:t>
            </a:r>
            <a:r>
              <a:rPr lang="en-US" sz="2400" dirty="0">
                <a:solidFill>
                  <a:srgbClr val="0000FF"/>
                </a:solidFill>
                <a:latin typeface="Georgia" panose="02040502050405020303" pitchFamily="18" charset="0"/>
                <a:cs typeface="Constantia"/>
              </a:rPr>
              <a:t>Status &amp; </a:t>
            </a:r>
            <a:r>
              <a:rPr lang="en-US" sz="2400" spc="-15" dirty="0">
                <a:solidFill>
                  <a:srgbClr val="0000FF"/>
                </a:solidFill>
                <a:latin typeface="Georgia" panose="02040502050405020303" pitchFamily="18" charset="0"/>
                <a:cs typeface="Constantia"/>
              </a:rPr>
              <a:t>Future </a:t>
            </a:r>
            <a:r>
              <a:rPr lang="en-US" sz="2400" spc="-10" dirty="0">
                <a:solidFill>
                  <a:srgbClr val="0000FF"/>
                </a:solidFill>
                <a:latin typeface="Georgia" panose="02040502050405020303" pitchFamily="18" charset="0"/>
                <a:cs typeface="Constantia"/>
              </a:rPr>
              <a:t>Prospect </a:t>
            </a:r>
            <a:r>
              <a:rPr lang="en-US" sz="2400" spc="-5" dirty="0">
                <a:solidFill>
                  <a:srgbClr val="0000FF"/>
                </a:solidFill>
                <a:latin typeface="Georgia" panose="02040502050405020303" pitchFamily="18" charset="0"/>
                <a:cs typeface="Constantia"/>
              </a:rPr>
              <a:t>of</a:t>
            </a:r>
            <a:r>
              <a:rPr lang="en-US" sz="2400" spc="-210" dirty="0">
                <a:solidFill>
                  <a:srgbClr val="0000FF"/>
                </a:solidFill>
                <a:latin typeface="Georgia" panose="02040502050405020303" pitchFamily="18" charset="0"/>
                <a:cs typeface="Constantia"/>
              </a:rPr>
              <a:t> </a:t>
            </a:r>
            <a:r>
              <a:rPr lang="en-US" sz="2400" spc="-20" dirty="0" smtClean="0">
                <a:solidFill>
                  <a:srgbClr val="0000FF"/>
                </a:solidFill>
                <a:latin typeface="Georgia" panose="02040502050405020303" pitchFamily="18" charset="0"/>
                <a:cs typeface="Constantia"/>
              </a:rPr>
              <a:t>IoT</a:t>
            </a:r>
          </a:p>
          <a:p>
            <a:pPr marL="355600" indent="-342900">
              <a:spcBef>
                <a:spcPts val="1440"/>
              </a:spcBef>
              <a:buClr>
                <a:srgbClr val="FF00FF"/>
              </a:buClr>
              <a:buSzPct val="93750"/>
              <a:buFont typeface="Wingdings" panose="05000000000000000000" pitchFamily="2" charset="2"/>
              <a:buChar char="Ø"/>
              <a:tabLst>
                <a:tab pos="287655" algn="l"/>
              </a:tabLst>
            </a:pPr>
            <a:r>
              <a:rPr sz="2400" spc="-5" dirty="0" smtClean="0">
                <a:solidFill>
                  <a:srgbClr val="0000FF"/>
                </a:solidFill>
                <a:latin typeface="Georgia" panose="02040502050405020303" pitchFamily="18" charset="0"/>
                <a:cs typeface="Constantia"/>
              </a:rPr>
              <a:t>The </a:t>
            </a:r>
            <a:r>
              <a:rPr sz="2400" spc="-15" dirty="0">
                <a:solidFill>
                  <a:srgbClr val="0000FF"/>
                </a:solidFill>
                <a:latin typeface="Georgia" panose="02040502050405020303" pitchFamily="18" charset="0"/>
                <a:cs typeface="Constantia"/>
              </a:rPr>
              <a:t>Future </a:t>
            </a:r>
            <a:r>
              <a:rPr sz="2400" spc="-5" dirty="0">
                <a:solidFill>
                  <a:srgbClr val="0000FF"/>
                </a:solidFill>
                <a:latin typeface="Georgia" panose="02040502050405020303" pitchFamily="18" charset="0"/>
                <a:cs typeface="Constantia"/>
              </a:rPr>
              <a:t>of</a:t>
            </a:r>
            <a:r>
              <a:rPr sz="2400" spc="-120" dirty="0">
                <a:solidFill>
                  <a:srgbClr val="0000FF"/>
                </a:solidFill>
                <a:latin typeface="Georgia" panose="02040502050405020303" pitchFamily="18" charset="0"/>
                <a:cs typeface="Constantia"/>
              </a:rPr>
              <a:t> </a:t>
            </a:r>
            <a:r>
              <a:rPr sz="2400" spc="-20" dirty="0">
                <a:solidFill>
                  <a:srgbClr val="0000FF"/>
                </a:solidFill>
                <a:latin typeface="Georgia" panose="02040502050405020303" pitchFamily="18" charset="0"/>
                <a:cs typeface="Constantia"/>
              </a:rPr>
              <a:t>IoT</a:t>
            </a:r>
            <a:endParaRPr sz="2400" dirty="0">
              <a:solidFill>
                <a:prstClr val="black"/>
              </a:solidFill>
              <a:latin typeface="Georgia" panose="02040502050405020303" pitchFamily="18" charset="0"/>
              <a:cs typeface="Constantia"/>
            </a:endParaRPr>
          </a:p>
          <a:p>
            <a:pPr marL="287020" indent="-274320">
              <a:spcBef>
                <a:spcPts val="1440"/>
              </a:spcBef>
              <a:buClr>
                <a:srgbClr val="FF00FF"/>
              </a:buClr>
              <a:buSzPct val="93750"/>
              <a:buFont typeface="Wingdings"/>
              <a:buChar char=""/>
              <a:tabLst>
                <a:tab pos="287655" algn="l"/>
              </a:tabLst>
            </a:pPr>
            <a:r>
              <a:rPr sz="2400" spc="-30" dirty="0" smtClean="0">
                <a:solidFill>
                  <a:srgbClr val="0000FF"/>
                </a:solidFill>
                <a:latin typeface="Georgia" panose="02040502050405020303" pitchFamily="18" charset="0"/>
                <a:cs typeface="Constantia"/>
              </a:rPr>
              <a:t>Few </a:t>
            </a:r>
            <a:r>
              <a:rPr sz="2400" spc="-5" dirty="0">
                <a:solidFill>
                  <a:srgbClr val="0000FF"/>
                </a:solidFill>
                <a:latin typeface="Georgia" panose="02040502050405020303" pitchFamily="18" charset="0"/>
                <a:cs typeface="Constantia"/>
              </a:rPr>
              <a:t>Applications of</a:t>
            </a:r>
            <a:r>
              <a:rPr sz="2400" spc="-125" dirty="0">
                <a:solidFill>
                  <a:srgbClr val="0000FF"/>
                </a:solidFill>
                <a:latin typeface="Georgia" panose="02040502050405020303" pitchFamily="18" charset="0"/>
                <a:cs typeface="Constantia"/>
              </a:rPr>
              <a:t> </a:t>
            </a:r>
            <a:r>
              <a:rPr sz="2400" spc="-20" dirty="0">
                <a:solidFill>
                  <a:srgbClr val="0000FF"/>
                </a:solidFill>
                <a:latin typeface="Georgia" panose="02040502050405020303" pitchFamily="18" charset="0"/>
                <a:cs typeface="Constantia"/>
              </a:rPr>
              <a:t>IoT</a:t>
            </a:r>
            <a:endParaRPr sz="2400" dirty="0">
              <a:solidFill>
                <a:prstClr val="black"/>
              </a:solidFill>
              <a:latin typeface="Georgia" panose="02040502050405020303" pitchFamily="18" charset="0"/>
              <a:cs typeface="Constantia"/>
            </a:endParaRPr>
          </a:p>
          <a:p>
            <a:pPr marL="287020" indent="-274320">
              <a:spcBef>
                <a:spcPts val="1440"/>
              </a:spcBef>
              <a:buClr>
                <a:srgbClr val="FF00FF"/>
              </a:buClr>
              <a:buSzPct val="93750"/>
              <a:buFont typeface="Wingdings"/>
              <a:buChar char=""/>
              <a:tabLst>
                <a:tab pos="287655" algn="l"/>
              </a:tabLst>
            </a:pPr>
            <a:r>
              <a:rPr sz="2400" spc="-5" dirty="0" smtClean="0">
                <a:solidFill>
                  <a:srgbClr val="0000FF"/>
                </a:solidFill>
                <a:latin typeface="Georgia" panose="02040502050405020303" pitchFamily="18" charset="0"/>
                <a:cs typeface="Constantia"/>
              </a:rPr>
              <a:t>Criticisms </a:t>
            </a:r>
            <a:r>
              <a:rPr sz="2400" dirty="0">
                <a:solidFill>
                  <a:srgbClr val="0000FF"/>
                </a:solidFill>
                <a:latin typeface="Georgia" panose="02040502050405020303" pitchFamily="18" charset="0"/>
                <a:cs typeface="Constantia"/>
              </a:rPr>
              <a:t>&amp; </a:t>
            </a:r>
            <a:r>
              <a:rPr sz="2400" spc="-15" dirty="0">
                <a:solidFill>
                  <a:srgbClr val="0000FF"/>
                </a:solidFill>
                <a:latin typeface="Georgia" panose="02040502050405020303" pitchFamily="18" charset="0"/>
                <a:cs typeface="Constantia"/>
              </a:rPr>
              <a:t>Controversies </a:t>
            </a:r>
            <a:r>
              <a:rPr sz="2400" spc="-5" dirty="0">
                <a:solidFill>
                  <a:srgbClr val="0000FF"/>
                </a:solidFill>
                <a:latin typeface="Georgia" panose="02040502050405020303" pitchFamily="18" charset="0"/>
                <a:cs typeface="Constantia"/>
              </a:rPr>
              <a:t>of</a:t>
            </a:r>
            <a:r>
              <a:rPr sz="2400" spc="-90" dirty="0">
                <a:solidFill>
                  <a:srgbClr val="0000FF"/>
                </a:solidFill>
                <a:latin typeface="Georgia" panose="02040502050405020303" pitchFamily="18" charset="0"/>
                <a:cs typeface="Constantia"/>
              </a:rPr>
              <a:t> </a:t>
            </a:r>
            <a:r>
              <a:rPr sz="2400" spc="-20" dirty="0" smtClean="0">
                <a:solidFill>
                  <a:srgbClr val="0000FF"/>
                </a:solidFill>
                <a:latin typeface="Georgia" panose="02040502050405020303" pitchFamily="18" charset="0"/>
                <a:cs typeface="Constantia"/>
              </a:rPr>
              <a:t>IoT</a:t>
            </a:r>
          </a:p>
          <a:p>
            <a:pPr marL="287020" indent="-274320">
              <a:spcBef>
                <a:spcPts val="1440"/>
              </a:spcBef>
              <a:buClr>
                <a:srgbClr val="FF00FF"/>
              </a:buClr>
              <a:buSzPct val="93750"/>
              <a:buFont typeface="Wingdings"/>
              <a:buChar char=""/>
              <a:tabLst>
                <a:tab pos="287655" algn="l"/>
              </a:tabLst>
            </a:pPr>
            <a:r>
              <a:rPr lang="en-US" sz="2400" spc="-15" dirty="0" smtClean="0">
                <a:solidFill>
                  <a:srgbClr val="0000FF"/>
                </a:solidFill>
                <a:latin typeface="Georgia" panose="02040502050405020303" pitchFamily="18" charset="0"/>
                <a:cs typeface="Constantia"/>
              </a:rPr>
              <a:t>Summary</a:t>
            </a:r>
            <a:endParaRPr sz="2400" dirty="0">
              <a:solidFill>
                <a:prstClr val="black"/>
              </a:solidFill>
              <a:latin typeface="Georgia" panose="02040502050405020303" pitchFamily="18" charset="0"/>
              <a:cs typeface="Constantia"/>
            </a:endParaRPr>
          </a:p>
        </p:txBody>
      </p:sp>
    </p:spTree>
    <p:extLst>
      <p:ext uri="{BB962C8B-B14F-4D97-AF65-F5344CB8AC3E}">
        <p14:creationId xmlns:p14="http://schemas.microsoft.com/office/powerpoint/2010/main" val="1461486580"/>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bject 2"/>
          <p:cNvSpPr>
            <a:spLocks noChangeArrowheads="1"/>
          </p:cNvSpPr>
          <p:nvPr/>
        </p:nvSpPr>
        <p:spPr bwMode="auto">
          <a:xfrm>
            <a:off x="2005014" y="311150"/>
            <a:ext cx="8232775" cy="5667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243" name="object 3"/>
          <p:cNvSpPr>
            <a:spLocks noChangeArrowheads="1"/>
          </p:cNvSpPr>
          <p:nvPr/>
        </p:nvSpPr>
        <p:spPr bwMode="auto">
          <a:xfrm>
            <a:off x="2316163" y="134939"/>
            <a:ext cx="7751762" cy="10699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2" name="Rectangle 1"/>
          <p:cNvSpPr/>
          <p:nvPr/>
        </p:nvSpPr>
        <p:spPr>
          <a:xfrm>
            <a:off x="2979868" y="5152555"/>
            <a:ext cx="6096000" cy="1477328"/>
          </a:xfrm>
          <a:prstGeom prst="rect">
            <a:avLst/>
          </a:prstGeom>
          <a:solidFill>
            <a:schemeClr val="accent4">
              <a:lumMod val="75000"/>
            </a:schemeClr>
          </a:solidFill>
        </p:spPr>
        <p:txBody>
          <a:bodyPr>
            <a:spAutoFit/>
          </a:bodyPr>
          <a:lstStyle/>
          <a:p>
            <a:r>
              <a:rPr lang="en-US" dirty="0">
                <a:solidFill>
                  <a:schemeClr val="bg1"/>
                </a:solidFill>
                <a:latin typeface="Georgia" panose="02040502050405020303" pitchFamily="18" charset="0"/>
              </a:rPr>
              <a:t>The Internet of things (IoT) is the network of physical devices, vehicles, home appliances, and other items embedded with electronics, software, </a:t>
            </a:r>
            <a:r>
              <a:rPr lang="en-US" dirty="0" smtClean="0">
                <a:solidFill>
                  <a:schemeClr val="bg1"/>
                </a:solidFill>
                <a:latin typeface="Georgia" panose="02040502050405020303" pitchFamily="18" charset="0"/>
              </a:rPr>
              <a:t>sensors and </a:t>
            </a:r>
            <a:r>
              <a:rPr lang="en-US" dirty="0">
                <a:solidFill>
                  <a:schemeClr val="bg1"/>
                </a:solidFill>
                <a:latin typeface="Georgia" panose="02040502050405020303" pitchFamily="18" charset="0"/>
              </a:rPr>
              <a:t>network connectivity which enable these objects to connect and exchange data</a:t>
            </a:r>
          </a:p>
        </p:txBody>
      </p:sp>
      <p:sp>
        <p:nvSpPr>
          <p:cNvPr id="3" name="Rectangle 2"/>
          <p:cNvSpPr/>
          <p:nvPr/>
        </p:nvSpPr>
        <p:spPr>
          <a:xfrm>
            <a:off x="2865121" y="4640863"/>
            <a:ext cx="1857487" cy="369332"/>
          </a:xfrm>
          <a:prstGeom prst="rect">
            <a:avLst/>
          </a:prstGeom>
        </p:spPr>
        <p:txBody>
          <a:bodyPr wrap="square">
            <a:spAutoFit/>
          </a:bodyPr>
          <a:lstStyle/>
          <a:p>
            <a:r>
              <a:rPr lang="en-US" dirty="0" smtClean="0">
                <a:solidFill>
                  <a:schemeClr val="tx2">
                    <a:lumMod val="50000"/>
                    <a:lumOff val="50000"/>
                  </a:schemeClr>
                </a:solidFill>
                <a:latin typeface="Georgia" panose="02040502050405020303" pitchFamily="18" charset="0"/>
              </a:rPr>
              <a:t>DEFINITION</a:t>
            </a:r>
            <a:endParaRPr lang="en-US" dirty="0">
              <a:solidFill>
                <a:schemeClr val="tx2">
                  <a:lumMod val="50000"/>
                  <a:lumOff val="50000"/>
                </a:schemeClr>
              </a:solidFill>
              <a:latin typeface="Georgia" panose="02040502050405020303" pitchFamily="18" charset="0"/>
            </a:endParaRPr>
          </a:p>
        </p:txBody>
      </p:sp>
      <p:pic>
        <p:nvPicPr>
          <p:cNvPr id="7" name="Picture 6"/>
          <p:cNvPicPr>
            <a:picLocks noChangeAspect="1"/>
          </p:cNvPicPr>
          <p:nvPr/>
        </p:nvPicPr>
        <p:blipFill>
          <a:blip r:embed="rId5"/>
          <a:stretch>
            <a:fillRect/>
          </a:stretch>
        </p:blipFill>
        <p:spPr>
          <a:xfrm>
            <a:off x="2194560" y="1020248"/>
            <a:ext cx="7003228" cy="3530237"/>
          </a:xfrm>
          <a:prstGeom prst="rect">
            <a:avLst/>
          </a:prstGeom>
        </p:spPr>
      </p:pic>
    </p:spTree>
    <p:extLst>
      <p:ext uri="{BB962C8B-B14F-4D97-AF65-F5344CB8AC3E}">
        <p14:creationId xmlns:p14="http://schemas.microsoft.com/office/powerpoint/2010/main" val="353730270"/>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38051" y="983251"/>
            <a:ext cx="7100046" cy="2857500"/>
          </a:xfrm>
          <a:prstGeom prst="rect">
            <a:avLst/>
          </a:prstGeom>
        </p:spPr>
      </p:pic>
      <p:sp>
        <p:nvSpPr>
          <p:cNvPr id="4" name="Rectangle 3"/>
          <p:cNvSpPr/>
          <p:nvPr/>
        </p:nvSpPr>
        <p:spPr>
          <a:xfrm>
            <a:off x="3238051" y="4069494"/>
            <a:ext cx="7100046" cy="1200329"/>
          </a:xfrm>
          <a:prstGeom prst="rect">
            <a:avLst/>
          </a:prstGeom>
          <a:solidFill>
            <a:schemeClr val="accent4">
              <a:lumMod val="75000"/>
            </a:schemeClr>
          </a:solidFill>
        </p:spPr>
        <p:txBody>
          <a:bodyPr wrap="square">
            <a:spAutoFit/>
          </a:bodyPr>
          <a:lstStyle/>
          <a:p>
            <a:r>
              <a:rPr lang="en-US" dirty="0">
                <a:solidFill>
                  <a:schemeClr val="bg1"/>
                </a:solidFill>
                <a:latin typeface="Georgia" panose="02040502050405020303" pitchFamily="18" charset="0"/>
              </a:rPr>
              <a:t>The Internet of Things (IoT) has not been around for very long. However, there have been visions of machines communicating with one another since the early 1800s. The Internet of Things, as a concept, wasn’t officially named until 1999.</a:t>
            </a:r>
          </a:p>
        </p:txBody>
      </p:sp>
      <p:sp>
        <p:nvSpPr>
          <p:cNvPr id="7" name="Rectangle 6"/>
          <p:cNvSpPr/>
          <p:nvPr/>
        </p:nvSpPr>
        <p:spPr>
          <a:xfrm>
            <a:off x="3238051" y="5498566"/>
            <a:ext cx="7100046" cy="646331"/>
          </a:xfrm>
          <a:prstGeom prst="rect">
            <a:avLst/>
          </a:prstGeom>
          <a:solidFill>
            <a:schemeClr val="accent4">
              <a:lumMod val="75000"/>
            </a:schemeClr>
          </a:solidFill>
        </p:spPr>
        <p:txBody>
          <a:bodyPr wrap="square">
            <a:spAutoFit/>
          </a:bodyPr>
          <a:lstStyle/>
          <a:p>
            <a:r>
              <a:rPr lang="en-US" dirty="0">
                <a:solidFill>
                  <a:schemeClr val="bg1"/>
                </a:solidFill>
                <a:latin typeface="Georgia" panose="02040502050405020303" pitchFamily="18" charset="0"/>
              </a:rPr>
              <a:t>Kevin Ashton, the Executive Director of Auto-ID Labs at MIT, was the first to describe the Internet of </a:t>
            </a:r>
            <a:r>
              <a:rPr lang="en-US" dirty="0" smtClean="0">
                <a:solidFill>
                  <a:schemeClr val="bg1"/>
                </a:solidFill>
                <a:latin typeface="Georgia" panose="02040502050405020303" pitchFamily="18" charset="0"/>
              </a:rPr>
              <a:t>Things.</a:t>
            </a:r>
            <a:endParaRPr lang="en-US" dirty="0">
              <a:solidFill>
                <a:schemeClr val="bg1"/>
              </a:solidFill>
              <a:latin typeface="Georgia" panose="02040502050405020303" pitchFamily="18" charset="0"/>
            </a:endParaRPr>
          </a:p>
        </p:txBody>
      </p:sp>
      <p:pic>
        <p:nvPicPr>
          <p:cNvPr id="12" name="Picture 11"/>
          <p:cNvPicPr>
            <a:picLocks noChangeAspect="1"/>
          </p:cNvPicPr>
          <p:nvPr/>
        </p:nvPicPr>
        <p:blipFill>
          <a:blip r:embed="rId4"/>
          <a:stretch>
            <a:fillRect/>
          </a:stretch>
        </p:blipFill>
        <p:spPr>
          <a:xfrm>
            <a:off x="2689412" y="218127"/>
            <a:ext cx="5819247" cy="954458"/>
          </a:xfrm>
          <a:prstGeom prst="rect">
            <a:avLst/>
          </a:prstGeom>
        </p:spPr>
      </p:pic>
    </p:spTree>
    <p:extLst>
      <p:ext uri="{BB962C8B-B14F-4D97-AF65-F5344CB8AC3E}">
        <p14:creationId xmlns:p14="http://schemas.microsoft.com/office/powerpoint/2010/main" val="3820437115"/>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bject 2"/>
          <p:cNvSpPr>
            <a:spLocks noChangeArrowheads="1"/>
          </p:cNvSpPr>
          <p:nvPr/>
        </p:nvSpPr>
        <p:spPr bwMode="auto">
          <a:xfrm>
            <a:off x="2775473" y="311150"/>
            <a:ext cx="7462316" cy="5667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dirty="0">
                <a:solidFill>
                  <a:schemeClr val="tx2">
                    <a:lumMod val="75000"/>
                    <a:lumOff val="25000"/>
                  </a:schemeClr>
                </a:solidFill>
                <a:cs typeface="Arial" panose="020B0604020202020204" pitchFamily="34" charset="0"/>
              </a:rPr>
              <a:t>How an IoT System Actually Works?</a:t>
            </a:r>
          </a:p>
        </p:txBody>
      </p:sp>
      <p:sp>
        <p:nvSpPr>
          <p:cNvPr id="6" name="Rectangle 5"/>
          <p:cNvSpPr/>
          <p:nvPr/>
        </p:nvSpPr>
        <p:spPr>
          <a:xfrm>
            <a:off x="2653553" y="4806894"/>
            <a:ext cx="5622663" cy="1754326"/>
          </a:xfrm>
          <a:prstGeom prst="rect">
            <a:avLst/>
          </a:prstGeom>
          <a:solidFill>
            <a:schemeClr val="accent4">
              <a:lumMod val="75000"/>
            </a:schemeClr>
          </a:solidFill>
        </p:spPr>
        <p:txBody>
          <a:bodyPr wrap="square">
            <a:spAutoFit/>
          </a:bodyPr>
          <a:lstStyle/>
          <a:p>
            <a:r>
              <a:rPr lang="en-US" dirty="0">
                <a:solidFill>
                  <a:schemeClr val="bg1"/>
                </a:solidFill>
                <a:latin typeface="Georgia" panose="02040502050405020303" pitchFamily="18" charset="0"/>
              </a:rPr>
              <a:t>A complete IoT system integrates four distinct components</a:t>
            </a:r>
            <a:r>
              <a:rPr lang="en-US" dirty="0" smtClean="0">
                <a:solidFill>
                  <a:schemeClr val="bg1"/>
                </a:solidFill>
                <a:latin typeface="Georgia" panose="02040502050405020303" pitchFamily="18" charset="0"/>
              </a:rPr>
              <a:t>:</a:t>
            </a:r>
          </a:p>
          <a:p>
            <a:r>
              <a:rPr lang="en-US" dirty="0" smtClean="0">
                <a:solidFill>
                  <a:schemeClr val="bg1"/>
                </a:solidFill>
                <a:latin typeface="Georgia" panose="02040502050405020303" pitchFamily="18" charset="0"/>
              </a:rPr>
              <a:t> 1.Sensors</a:t>
            </a:r>
          </a:p>
          <a:p>
            <a:r>
              <a:rPr lang="en-US" dirty="0" smtClean="0">
                <a:solidFill>
                  <a:schemeClr val="bg1"/>
                </a:solidFill>
                <a:latin typeface="Georgia" panose="02040502050405020303" pitchFamily="18" charset="0"/>
              </a:rPr>
              <a:t>2. Connectivity</a:t>
            </a:r>
          </a:p>
          <a:p>
            <a:r>
              <a:rPr lang="en-US" dirty="0" smtClean="0">
                <a:solidFill>
                  <a:schemeClr val="bg1"/>
                </a:solidFill>
                <a:latin typeface="Georgia" panose="02040502050405020303" pitchFamily="18" charset="0"/>
              </a:rPr>
              <a:t>3. Data processing</a:t>
            </a:r>
          </a:p>
          <a:p>
            <a:r>
              <a:rPr lang="en-US" dirty="0" smtClean="0">
                <a:solidFill>
                  <a:schemeClr val="bg1"/>
                </a:solidFill>
                <a:latin typeface="Georgia" panose="02040502050405020303" pitchFamily="18" charset="0"/>
              </a:rPr>
              <a:t>4.User </a:t>
            </a:r>
            <a:r>
              <a:rPr lang="en-US" dirty="0">
                <a:solidFill>
                  <a:schemeClr val="bg1"/>
                </a:solidFill>
                <a:latin typeface="Georgia" panose="02040502050405020303" pitchFamily="18" charset="0"/>
              </a:rPr>
              <a:t>interface. </a:t>
            </a:r>
          </a:p>
        </p:txBody>
      </p:sp>
      <p:pic>
        <p:nvPicPr>
          <p:cNvPr id="14" name="Picture 13"/>
          <p:cNvPicPr>
            <a:picLocks noChangeAspect="1"/>
          </p:cNvPicPr>
          <p:nvPr/>
        </p:nvPicPr>
        <p:blipFill>
          <a:blip r:embed="rId4"/>
          <a:stretch>
            <a:fillRect/>
          </a:stretch>
        </p:blipFill>
        <p:spPr>
          <a:xfrm>
            <a:off x="1384151" y="877888"/>
            <a:ext cx="9144000" cy="3667125"/>
          </a:xfrm>
          <a:prstGeom prst="rect">
            <a:avLst/>
          </a:prstGeom>
        </p:spPr>
      </p:pic>
    </p:spTree>
    <p:extLst>
      <p:ext uri="{BB962C8B-B14F-4D97-AF65-F5344CB8AC3E}">
        <p14:creationId xmlns:p14="http://schemas.microsoft.com/office/powerpoint/2010/main" val="3794901534"/>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2255" y="1541181"/>
            <a:ext cx="8059611" cy="4499238"/>
          </a:xfrm>
          <a:prstGeom prst="rect">
            <a:avLst/>
          </a:prstGeom>
        </p:spPr>
      </p:pic>
      <p:pic>
        <p:nvPicPr>
          <p:cNvPr id="5" name="Picture 4"/>
          <p:cNvPicPr>
            <a:picLocks noChangeAspect="1"/>
          </p:cNvPicPr>
          <p:nvPr/>
        </p:nvPicPr>
        <p:blipFill>
          <a:blip r:embed="rId3"/>
          <a:stretch>
            <a:fillRect/>
          </a:stretch>
        </p:blipFill>
        <p:spPr>
          <a:xfrm>
            <a:off x="2592964" y="319770"/>
            <a:ext cx="7974259" cy="859611"/>
          </a:xfrm>
          <a:prstGeom prst="rect">
            <a:avLst/>
          </a:prstGeom>
        </p:spPr>
      </p:pic>
    </p:spTree>
    <p:extLst>
      <p:ext uri="{BB962C8B-B14F-4D97-AF65-F5344CB8AC3E}">
        <p14:creationId xmlns:p14="http://schemas.microsoft.com/office/powerpoint/2010/main" val="1291418522"/>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69005" y="0"/>
            <a:ext cx="4688230" cy="1054249"/>
          </a:xfrm>
          <a:prstGeom prst="rect">
            <a:avLst/>
          </a:prstGeom>
        </p:spPr>
      </p:pic>
      <p:pic>
        <p:nvPicPr>
          <p:cNvPr id="5" name="Picture 4"/>
          <p:cNvPicPr>
            <a:picLocks noChangeAspect="1"/>
          </p:cNvPicPr>
          <p:nvPr/>
        </p:nvPicPr>
        <p:blipFill>
          <a:blip r:embed="rId3"/>
          <a:stretch>
            <a:fillRect/>
          </a:stretch>
        </p:blipFill>
        <p:spPr>
          <a:xfrm>
            <a:off x="2796988" y="1289013"/>
            <a:ext cx="7105650" cy="4667250"/>
          </a:xfrm>
          <a:prstGeom prst="rect">
            <a:avLst/>
          </a:prstGeom>
        </p:spPr>
      </p:pic>
    </p:spTree>
    <p:extLst>
      <p:ext uri="{BB962C8B-B14F-4D97-AF65-F5344CB8AC3E}">
        <p14:creationId xmlns:p14="http://schemas.microsoft.com/office/powerpoint/2010/main" val="4010810695"/>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3086" y="388844"/>
            <a:ext cx="9563100" cy="4753311"/>
          </a:xfrm>
          <a:prstGeom prst="rect">
            <a:avLst/>
          </a:prstGeom>
        </p:spPr>
      </p:pic>
    </p:spTree>
    <p:extLst>
      <p:ext uri="{BB962C8B-B14F-4D97-AF65-F5344CB8AC3E}">
        <p14:creationId xmlns:p14="http://schemas.microsoft.com/office/powerpoint/2010/main" val="1555334830"/>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3184" y="1115947"/>
            <a:ext cx="6072142" cy="4785775"/>
          </a:xfrm>
          <a:prstGeom prst="rect">
            <a:avLst/>
          </a:prstGeom>
        </p:spPr>
      </p:pic>
      <p:pic>
        <p:nvPicPr>
          <p:cNvPr id="3" name="Picture 2"/>
          <p:cNvPicPr>
            <a:picLocks noChangeAspect="1"/>
          </p:cNvPicPr>
          <p:nvPr/>
        </p:nvPicPr>
        <p:blipFill>
          <a:blip r:embed="rId3"/>
          <a:stretch>
            <a:fillRect/>
          </a:stretch>
        </p:blipFill>
        <p:spPr>
          <a:xfrm>
            <a:off x="2086983" y="272478"/>
            <a:ext cx="5959097" cy="1127858"/>
          </a:xfrm>
          <a:prstGeom prst="rect">
            <a:avLst/>
          </a:prstGeom>
        </p:spPr>
      </p:pic>
      <p:pic>
        <p:nvPicPr>
          <p:cNvPr id="4" name="Picture 3"/>
          <p:cNvPicPr>
            <a:picLocks noChangeAspect="1"/>
          </p:cNvPicPr>
          <p:nvPr/>
        </p:nvPicPr>
        <p:blipFill>
          <a:blip r:embed="rId4"/>
          <a:stretch>
            <a:fillRect/>
          </a:stretch>
        </p:blipFill>
        <p:spPr>
          <a:xfrm>
            <a:off x="2345166" y="5994314"/>
            <a:ext cx="7401185" cy="591363"/>
          </a:xfrm>
          <a:prstGeom prst="rect">
            <a:avLst/>
          </a:prstGeom>
        </p:spPr>
      </p:pic>
    </p:spTree>
    <p:extLst>
      <p:ext uri="{BB962C8B-B14F-4D97-AF65-F5344CB8AC3E}">
        <p14:creationId xmlns:p14="http://schemas.microsoft.com/office/powerpoint/2010/main" val="1498544807"/>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1_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TotalTime>
  <Words>243</Words>
  <Application>Microsoft Office PowerPoint</Application>
  <PresentationFormat>Widescreen</PresentationFormat>
  <Paragraphs>21</Paragraphs>
  <Slides>18</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Calibri</vt:lpstr>
      <vt:lpstr>Constantia</vt:lpstr>
      <vt:lpstr>Corbel</vt:lpstr>
      <vt:lpstr>Georgia</vt:lpstr>
      <vt:lpstr>Gill Sans MT</vt:lpstr>
      <vt:lpstr>Impact</vt:lpstr>
      <vt:lpstr>Wingdings</vt:lpstr>
      <vt:lpstr>1_Badge</vt:lpstr>
      <vt:lpstr>Badge</vt:lpstr>
      <vt:lpstr>PowerPoint Presentation</vt:lpstr>
      <vt:lpstr>Plan of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Taha</dc:creator>
  <cp:lastModifiedBy>Taha</cp:lastModifiedBy>
  <cp:revision>36</cp:revision>
  <dcterms:created xsi:type="dcterms:W3CDTF">2017-12-13T08:07:06Z</dcterms:created>
  <dcterms:modified xsi:type="dcterms:W3CDTF">2017-12-14T17:28:26Z</dcterms:modified>
</cp:coreProperties>
</file>